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c595afae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c595afae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c595afae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c595afae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d99abca4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d99abca4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c595afae8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c595afae8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6d99abca45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6d99abca45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c595afae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7c595afae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7c80c24aa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7c80c24aa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c595afae8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7c595afae8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c80c24aa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7c80c24aa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6d99abca45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6d99abca45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d99abca45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6d99abca4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c6531b0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c6531b0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d99abca45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d99abca45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d99abca45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d99abca45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c6531b0e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c6531b0e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c595afae8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c595afae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c6531b0e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c6531b0e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E8EFFD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7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3.png"/><Relationship Id="rId13" Type="http://schemas.openxmlformats.org/officeDocument/2006/relationships/image" Target="../media/image26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1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4.png"/><Relationship Id="rId8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1.png"/><Relationship Id="rId5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5" Type="http://schemas.openxmlformats.org/officeDocument/2006/relationships/image" Target="../media/image36.png"/><Relationship Id="rId6" Type="http://schemas.openxmlformats.org/officeDocument/2006/relationships/image" Target="../media/image1.png"/><Relationship Id="rId7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Relationship Id="rId4" Type="http://schemas.openxmlformats.org/officeDocument/2006/relationships/image" Target="../media/image1.png"/><Relationship Id="rId5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7" Type="http://schemas.openxmlformats.org/officeDocument/2006/relationships/image" Target="../media/image5.jpg"/><Relationship Id="rId8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83807"/>
            <a:ext cx="9144000" cy="205968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4738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Google Flight Findings</a:t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10825" y="2187350"/>
            <a:ext cx="498000" cy="8988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2423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Frances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1/17/20</a:t>
            </a:r>
            <a:endParaRPr sz="3000"/>
          </a:p>
        </p:txBody>
      </p:sp>
      <p:sp>
        <p:nvSpPr>
          <p:cNvPr id="58" name="Google Shape;58;p13"/>
          <p:cNvSpPr/>
          <p:nvPr/>
        </p:nvSpPr>
        <p:spPr>
          <a:xfrm flipH="1">
            <a:off x="8739900" y="1985450"/>
            <a:ext cx="404100" cy="11007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Flight Dates</a:t>
            </a:r>
            <a:r>
              <a:rPr lang="en-GB"/>
              <a:t>- Specifics</a:t>
            </a:r>
            <a:endParaRPr/>
          </a:p>
        </p:txBody>
      </p:sp>
      <p:pic>
        <p:nvPicPr>
          <p:cNvPr id="187" name="Google Shape;187;p22"/>
          <p:cNvPicPr preferRelativeResize="0"/>
          <p:nvPr/>
        </p:nvPicPr>
        <p:blipFill rotWithShape="1">
          <a:blip r:embed="rId3">
            <a:alphaModFix/>
          </a:blip>
          <a:srcRect b="0" l="51704" r="21126" t="5383"/>
          <a:stretch/>
        </p:blipFill>
        <p:spPr>
          <a:xfrm>
            <a:off x="1601275" y="1410475"/>
            <a:ext cx="1713201" cy="278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2"/>
          <p:cNvSpPr txBox="1"/>
          <p:nvPr/>
        </p:nvSpPr>
        <p:spPr>
          <a:xfrm>
            <a:off x="2084375" y="4247200"/>
            <a:ext cx="74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12/2019</a:t>
            </a:r>
            <a:endParaRPr sz="1200"/>
          </a:p>
        </p:txBody>
      </p:sp>
      <p:pic>
        <p:nvPicPr>
          <p:cNvPr id="189" name="Google Shape;189;p22"/>
          <p:cNvPicPr preferRelativeResize="0"/>
          <p:nvPr/>
        </p:nvPicPr>
        <p:blipFill rotWithShape="1">
          <a:blip r:embed="rId4">
            <a:alphaModFix/>
          </a:blip>
          <a:srcRect b="0" l="66315" r="22980" t="0"/>
          <a:stretch/>
        </p:blipFill>
        <p:spPr>
          <a:xfrm>
            <a:off x="3660700" y="1406675"/>
            <a:ext cx="674949" cy="278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2"/>
          <p:cNvSpPr txBox="1"/>
          <p:nvPr/>
        </p:nvSpPr>
        <p:spPr>
          <a:xfrm>
            <a:off x="3938900" y="4243375"/>
            <a:ext cx="65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1/2020</a:t>
            </a:r>
            <a:endParaRPr sz="1200"/>
          </a:p>
        </p:txBody>
      </p:sp>
      <p:pic>
        <p:nvPicPr>
          <p:cNvPr id="191" name="Google Shape;191;p22"/>
          <p:cNvPicPr preferRelativeResize="0"/>
          <p:nvPr/>
        </p:nvPicPr>
        <p:blipFill rotWithShape="1">
          <a:blip r:embed="rId5">
            <a:alphaModFix/>
          </a:blip>
          <a:srcRect b="0" l="6498" r="87096" t="3679"/>
          <a:stretch/>
        </p:blipFill>
        <p:spPr>
          <a:xfrm>
            <a:off x="4458200" y="1406650"/>
            <a:ext cx="403875" cy="278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2"/>
          <p:cNvSpPr txBox="1"/>
          <p:nvPr/>
        </p:nvSpPr>
        <p:spPr>
          <a:xfrm>
            <a:off x="2309375" y="4521100"/>
            <a:ext cx="29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</a:t>
            </a:r>
            <a:endParaRPr sz="1200"/>
          </a:p>
        </p:txBody>
      </p:sp>
      <p:sp>
        <p:nvSpPr>
          <p:cNvPr id="193" name="Google Shape;193;p22"/>
          <p:cNvSpPr txBox="1"/>
          <p:nvPr/>
        </p:nvSpPr>
        <p:spPr>
          <a:xfrm>
            <a:off x="3836775" y="4517275"/>
            <a:ext cx="29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Y</a:t>
            </a:r>
            <a:endParaRPr sz="1200"/>
          </a:p>
        </p:txBody>
      </p:sp>
      <p:sp>
        <p:nvSpPr>
          <p:cNvPr id="194" name="Google Shape;194;p22"/>
          <p:cNvSpPr txBox="1"/>
          <p:nvPr/>
        </p:nvSpPr>
        <p:spPr>
          <a:xfrm>
            <a:off x="4511638" y="4517275"/>
            <a:ext cx="29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</a:t>
            </a:r>
            <a:endParaRPr sz="1200"/>
          </a:p>
        </p:txBody>
      </p:sp>
      <p:sp>
        <p:nvSpPr>
          <p:cNvPr id="195" name="Google Shape;195;p22"/>
          <p:cNvSpPr txBox="1"/>
          <p:nvPr/>
        </p:nvSpPr>
        <p:spPr>
          <a:xfrm>
            <a:off x="6228213" y="4247200"/>
            <a:ext cx="65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2</a:t>
            </a:r>
            <a:r>
              <a:rPr lang="en-GB" sz="1200">
                <a:solidFill>
                  <a:schemeClr val="dk1"/>
                </a:solidFill>
              </a:rPr>
              <a:t>/2020</a:t>
            </a:r>
            <a:endParaRPr sz="1200"/>
          </a:p>
        </p:txBody>
      </p:sp>
      <p:sp>
        <p:nvSpPr>
          <p:cNvPr id="196" name="Google Shape;196;p22"/>
          <p:cNvSpPr txBox="1"/>
          <p:nvPr/>
        </p:nvSpPr>
        <p:spPr>
          <a:xfrm>
            <a:off x="5931200" y="4521100"/>
            <a:ext cx="29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Y</a:t>
            </a:r>
            <a:endParaRPr sz="1200"/>
          </a:p>
        </p:txBody>
      </p:sp>
      <p:pic>
        <p:nvPicPr>
          <p:cNvPr id="197" name="Google Shape;197;p22"/>
          <p:cNvPicPr preferRelativeResize="0"/>
          <p:nvPr/>
        </p:nvPicPr>
        <p:blipFill rotWithShape="1">
          <a:blip r:embed="rId6">
            <a:alphaModFix/>
          </a:blip>
          <a:srcRect b="0" l="6725" r="66066" t="0"/>
          <a:stretch/>
        </p:blipFill>
        <p:spPr>
          <a:xfrm>
            <a:off x="5223084" y="1408575"/>
            <a:ext cx="1713225" cy="278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/>
          <p:cNvPicPr preferRelativeResize="0"/>
          <p:nvPr/>
        </p:nvPicPr>
        <p:blipFill rotWithShape="1">
          <a:blip r:embed="rId7">
            <a:alphaModFix/>
          </a:blip>
          <a:srcRect b="0" l="6120" r="85601" t="0"/>
          <a:stretch/>
        </p:blipFill>
        <p:spPr>
          <a:xfrm>
            <a:off x="7033887" y="1406638"/>
            <a:ext cx="521976" cy="278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2"/>
          <p:cNvSpPr txBox="1"/>
          <p:nvPr/>
        </p:nvSpPr>
        <p:spPr>
          <a:xfrm>
            <a:off x="7138100" y="4521100"/>
            <a:ext cx="29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</a:t>
            </a:r>
            <a:endParaRPr sz="1200"/>
          </a:p>
        </p:txBody>
      </p:sp>
      <p:pic>
        <p:nvPicPr>
          <p:cNvPr id="200" name="Google Shape;200;p22"/>
          <p:cNvPicPr preferRelativeResize="0"/>
          <p:nvPr/>
        </p:nvPicPr>
        <p:blipFill rotWithShape="1">
          <a:blip r:embed="rId8">
            <a:alphaModFix/>
          </a:blip>
          <a:srcRect b="45556" l="0" r="93595" t="31451"/>
          <a:stretch/>
        </p:blipFill>
        <p:spPr>
          <a:xfrm>
            <a:off x="469275" y="2352675"/>
            <a:ext cx="403875" cy="6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2"/>
          <p:cNvPicPr preferRelativeResize="0"/>
          <p:nvPr/>
        </p:nvPicPr>
        <p:blipFill rotWithShape="1">
          <a:blip r:embed="rId8">
            <a:alphaModFix/>
          </a:blip>
          <a:srcRect b="22403" l="0" r="93595" t="53481"/>
          <a:stretch/>
        </p:blipFill>
        <p:spPr>
          <a:xfrm>
            <a:off x="469275" y="3033713"/>
            <a:ext cx="40387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2"/>
          <p:cNvPicPr preferRelativeResize="0"/>
          <p:nvPr/>
        </p:nvPicPr>
        <p:blipFill rotWithShape="1">
          <a:blip r:embed="rId9">
            <a:alphaModFix/>
          </a:blip>
          <a:srcRect b="18187" l="85000" r="0" t="72120"/>
          <a:stretch/>
        </p:blipFill>
        <p:spPr>
          <a:xfrm>
            <a:off x="7757388" y="1410475"/>
            <a:ext cx="1255329" cy="278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2"/>
          <p:cNvPicPr preferRelativeResize="0"/>
          <p:nvPr/>
        </p:nvPicPr>
        <p:blipFill rotWithShape="1">
          <a:blip r:embed="rId10">
            <a:alphaModFix/>
          </a:blip>
          <a:srcRect b="50178" l="91787" r="7143" t="44306"/>
          <a:stretch/>
        </p:blipFill>
        <p:spPr>
          <a:xfrm>
            <a:off x="7855263" y="2268620"/>
            <a:ext cx="168322" cy="510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2"/>
          <p:cNvPicPr preferRelativeResize="0"/>
          <p:nvPr/>
        </p:nvPicPr>
        <p:blipFill rotWithShape="1">
          <a:blip r:embed="rId10">
            <a:alphaModFix/>
          </a:blip>
          <a:srcRect b="55734" l="91787" r="7143" t="40465"/>
          <a:stretch/>
        </p:blipFill>
        <p:spPr>
          <a:xfrm>
            <a:off x="7855252" y="1906995"/>
            <a:ext cx="168322" cy="351832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2"/>
          <p:cNvSpPr txBox="1"/>
          <p:nvPr/>
        </p:nvSpPr>
        <p:spPr>
          <a:xfrm>
            <a:off x="7974825" y="2181427"/>
            <a:ext cx="10434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CX	國泰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BR	長榮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CI	華航</a:t>
            </a:r>
            <a:endParaRPr sz="1100"/>
          </a:p>
        </p:txBody>
      </p:sp>
      <p:pic>
        <p:nvPicPr>
          <p:cNvPr id="206" name="Google Shape;206;p22"/>
          <p:cNvPicPr preferRelativeResize="0"/>
          <p:nvPr/>
        </p:nvPicPr>
        <p:blipFill rotWithShape="1">
          <a:blip r:embed="rId9">
            <a:alphaModFix/>
          </a:blip>
          <a:srcRect b="18187" l="85000" r="0" t="72120"/>
          <a:stretch/>
        </p:blipFill>
        <p:spPr>
          <a:xfrm>
            <a:off x="466225" y="1766050"/>
            <a:ext cx="780900" cy="245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2"/>
          <p:cNvSpPr txBox="1"/>
          <p:nvPr/>
        </p:nvSpPr>
        <p:spPr>
          <a:xfrm>
            <a:off x="7974826" y="1834775"/>
            <a:ext cx="11076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JL	日航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NH	全日空</a:t>
            </a:r>
            <a:endParaRPr sz="1100"/>
          </a:p>
        </p:txBody>
      </p:sp>
      <p:sp>
        <p:nvSpPr>
          <p:cNvPr id="208" name="Google Shape;208;p22"/>
          <p:cNvSpPr/>
          <p:nvPr/>
        </p:nvSpPr>
        <p:spPr>
          <a:xfrm>
            <a:off x="7769440" y="1694020"/>
            <a:ext cx="1231200" cy="1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carrier_code</a:t>
            </a:r>
            <a:endParaRPr sz="1100"/>
          </a:p>
        </p:txBody>
      </p:sp>
      <p:pic>
        <p:nvPicPr>
          <p:cNvPr id="209" name="Google Shape;209;p22"/>
          <p:cNvPicPr preferRelativeResize="0"/>
          <p:nvPr/>
        </p:nvPicPr>
        <p:blipFill rotWithShape="1">
          <a:blip r:embed="rId11">
            <a:alphaModFix/>
          </a:blip>
          <a:srcRect b="3436" l="62289" r="5881" t="79127"/>
          <a:stretch/>
        </p:blipFill>
        <p:spPr>
          <a:xfrm>
            <a:off x="1601275" y="3805000"/>
            <a:ext cx="1713199" cy="417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2"/>
          <p:cNvSpPr/>
          <p:nvPr/>
        </p:nvSpPr>
        <p:spPr>
          <a:xfrm>
            <a:off x="1696625" y="1684425"/>
            <a:ext cx="243000" cy="25377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2519650" y="1684425"/>
            <a:ext cx="780900" cy="2537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2"/>
          <p:cNvSpPr txBox="1"/>
          <p:nvPr/>
        </p:nvSpPr>
        <p:spPr>
          <a:xfrm>
            <a:off x="466225" y="1898100"/>
            <a:ext cx="403800" cy="32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30K</a:t>
            </a:r>
            <a:endParaRPr sz="900"/>
          </a:p>
        </p:txBody>
      </p:sp>
      <p:pic>
        <p:nvPicPr>
          <p:cNvPr id="213" name="Google Shape;213;p22"/>
          <p:cNvPicPr preferRelativeResize="0"/>
          <p:nvPr/>
        </p:nvPicPr>
        <p:blipFill rotWithShape="1">
          <a:blip r:embed="rId9">
            <a:alphaModFix/>
          </a:blip>
          <a:srcRect b="18187" l="85000" r="0" t="72120"/>
          <a:stretch/>
        </p:blipFill>
        <p:spPr>
          <a:xfrm>
            <a:off x="482700" y="2478193"/>
            <a:ext cx="377025" cy="53416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2"/>
          <p:cNvSpPr txBox="1"/>
          <p:nvPr/>
        </p:nvSpPr>
        <p:spPr>
          <a:xfrm>
            <a:off x="482663" y="2611006"/>
            <a:ext cx="377100" cy="32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20K</a:t>
            </a:r>
            <a:endParaRPr sz="800"/>
          </a:p>
        </p:txBody>
      </p:sp>
      <p:sp>
        <p:nvSpPr>
          <p:cNvPr id="215" name="Google Shape;215;p22"/>
          <p:cNvSpPr txBox="1"/>
          <p:nvPr/>
        </p:nvSpPr>
        <p:spPr>
          <a:xfrm>
            <a:off x="478750" y="3269950"/>
            <a:ext cx="403800" cy="32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10K</a:t>
            </a:r>
            <a:endParaRPr sz="900"/>
          </a:p>
        </p:txBody>
      </p:sp>
      <p:sp>
        <p:nvSpPr>
          <p:cNvPr id="216" name="Google Shape;216;p22"/>
          <p:cNvSpPr/>
          <p:nvPr/>
        </p:nvSpPr>
        <p:spPr>
          <a:xfrm>
            <a:off x="469350" y="1406651"/>
            <a:ext cx="785700" cy="35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Prices</a:t>
            </a:r>
            <a:endParaRPr/>
          </a:p>
        </p:txBody>
      </p:sp>
      <p:cxnSp>
        <p:nvCxnSpPr>
          <p:cNvPr id="217" name="Google Shape;217;p22"/>
          <p:cNvCxnSpPr/>
          <p:nvPr/>
        </p:nvCxnSpPr>
        <p:spPr>
          <a:xfrm>
            <a:off x="873150" y="2052050"/>
            <a:ext cx="668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22"/>
          <p:cNvCxnSpPr/>
          <p:nvPr/>
        </p:nvCxnSpPr>
        <p:spPr>
          <a:xfrm flipH="1" rot="10800000">
            <a:off x="828675" y="2747075"/>
            <a:ext cx="6673200" cy="3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22"/>
          <p:cNvCxnSpPr/>
          <p:nvPr/>
        </p:nvCxnSpPr>
        <p:spPr>
          <a:xfrm>
            <a:off x="828675" y="3442700"/>
            <a:ext cx="6743100" cy="117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0" name="Google Shape;220;p22"/>
          <p:cNvPicPr preferRelativeResize="0"/>
          <p:nvPr/>
        </p:nvPicPr>
        <p:blipFill rotWithShape="1">
          <a:blip r:embed="rId12">
            <a:alphaModFix/>
          </a:blip>
          <a:srcRect b="0" l="79791" r="8550" t="85396"/>
          <a:stretch/>
        </p:blipFill>
        <p:spPr>
          <a:xfrm>
            <a:off x="3668625" y="3826200"/>
            <a:ext cx="653400" cy="41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2"/>
          <p:cNvPicPr preferRelativeResize="0"/>
          <p:nvPr/>
        </p:nvPicPr>
        <p:blipFill rotWithShape="1">
          <a:blip r:embed="rId12">
            <a:alphaModFix/>
          </a:blip>
          <a:srcRect b="2166" l="10169" r="81136" t="85395"/>
          <a:stretch/>
        </p:blipFill>
        <p:spPr>
          <a:xfrm>
            <a:off x="4441900" y="3826200"/>
            <a:ext cx="420175" cy="417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2"/>
          <p:cNvSpPr/>
          <p:nvPr/>
        </p:nvSpPr>
        <p:spPr>
          <a:xfrm>
            <a:off x="4458200" y="1680625"/>
            <a:ext cx="134100" cy="2562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2"/>
          <p:cNvSpPr/>
          <p:nvPr/>
        </p:nvSpPr>
        <p:spPr>
          <a:xfrm>
            <a:off x="3714375" y="1680625"/>
            <a:ext cx="467400" cy="25629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22"/>
          <p:cNvPicPr preferRelativeResize="0"/>
          <p:nvPr/>
        </p:nvPicPr>
        <p:blipFill rotWithShape="1">
          <a:blip r:embed="rId13">
            <a:alphaModFix/>
          </a:blip>
          <a:srcRect b="0" l="10217" r="80680" t="85396"/>
          <a:stretch/>
        </p:blipFill>
        <p:spPr>
          <a:xfrm>
            <a:off x="7033875" y="3837750"/>
            <a:ext cx="521999" cy="41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2"/>
          <p:cNvPicPr preferRelativeResize="0"/>
          <p:nvPr/>
        </p:nvPicPr>
        <p:blipFill rotWithShape="1">
          <a:blip r:embed="rId13">
            <a:alphaModFix/>
          </a:blip>
          <a:srcRect b="0" l="10216" r="59140" t="85396"/>
          <a:stretch/>
        </p:blipFill>
        <p:spPr>
          <a:xfrm>
            <a:off x="5230650" y="3826200"/>
            <a:ext cx="1713200" cy="417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2"/>
          <p:cNvSpPr/>
          <p:nvPr/>
        </p:nvSpPr>
        <p:spPr>
          <a:xfrm>
            <a:off x="5223075" y="1684450"/>
            <a:ext cx="403800" cy="25629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2"/>
          <p:cNvSpPr/>
          <p:nvPr/>
        </p:nvSpPr>
        <p:spPr>
          <a:xfrm>
            <a:off x="5689250" y="1684425"/>
            <a:ext cx="1184400" cy="2562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2"/>
          <p:cNvSpPr/>
          <p:nvPr/>
        </p:nvSpPr>
        <p:spPr>
          <a:xfrm>
            <a:off x="7165125" y="1684425"/>
            <a:ext cx="243000" cy="2562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Arrival Airports</a:t>
            </a:r>
            <a:endParaRPr/>
          </a:p>
        </p:txBody>
      </p:sp>
      <p:sp>
        <p:nvSpPr>
          <p:cNvPr id="234" name="Google Shape;234;p23"/>
          <p:cNvSpPr txBox="1"/>
          <p:nvPr>
            <p:ph idx="1" type="body"/>
          </p:nvPr>
        </p:nvSpPr>
        <p:spPr>
          <a:xfrm>
            <a:off x="311700" y="12572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HND more expensive than NRT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HND and NRT pricing tend to follow the same patterns but HND peaks more sharply</a:t>
            </a:r>
            <a:endParaRPr/>
          </a:p>
        </p:txBody>
      </p:sp>
      <p:pic>
        <p:nvPicPr>
          <p:cNvPr id="235" name="Google Shape;235;p23"/>
          <p:cNvPicPr preferRelativeResize="0"/>
          <p:nvPr/>
        </p:nvPicPr>
        <p:blipFill rotWithShape="1">
          <a:blip r:embed="rId3">
            <a:alphaModFix/>
          </a:blip>
          <a:srcRect b="0" l="0" r="12945" t="0"/>
          <a:stretch/>
        </p:blipFill>
        <p:spPr>
          <a:xfrm>
            <a:off x="0" y="2664250"/>
            <a:ext cx="7960624" cy="228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3"/>
          <p:cNvPicPr preferRelativeResize="0"/>
          <p:nvPr/>
        </p:nvPicPr>
        <p:blipFill rotWithShape="1">
          <a:blip r:embed="rId4">
            <a:alphaModFix/>
          </a:blip>
          <a:srcRect b="18187" l="85000" r="0" t="72120"/>
          <a:stretch/>
        </p:blipFill>
        <p:spPr>
          <a:xfrm>
            <a:off x="7960625" y="2664250"/>
            <a:ext cx="1183374" cy="228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3"/>
          <p:cNvSpPr txBox="1"/>
          <p:nvPr/>
        </p:nvSpPr>
        <p:spPr>
          <a:xfrm>
            <a:off x="8146700" y="3171500"/>
            <a:ext cx="10320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HND	羽田</a:t>
            </a:r>
            <a:endParaRPr sz="1100"/>
          </a:p>
        </p:txBody>
      </p:sp>
      <p:sp>
        <p:nvSpPr>
          <p:cNvPr id="238" name="Google Shape;238;p23"/>
          <p:cNvSpPr txBox="1"/>
          <p:nvPr/>
        </p:nvSpPr>
        <p:spPr>
          <a:xfrm>
            <a:off x="8146700" y="3394700"/>
            <a:ext cx="9684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NRT	成田</a:t>
            </a:r>
            <a:endParaRPr sz="1100"/>
          </a:p>
        </p:txBody>
      </p:sp>
      <p:pic>
        <p:nvPicPr>
          <p:cNvPr id="239" name="Google Shape;239;p23"/>
          <p:cNvPicPr preferRelativeResize="0"/>
          <p:nvPr/>
        </p:nvPicPr>
        <p:blipFill rotWithShape="1">
          <a:blip r:embed="rId5">
            <a:alphaModFix/>
          </a:blip>
          <a:srcRect b="0" l="0" r="86138" t="41599"/>
          <a:stretch/>
        </p:blipFill>
        <p:spPr>
          <a:xfrm>
            <a:off x="7960625" y="3288775"/>
            <a:ext cx="184850" cy="3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3"/>
          <p:cNvSpPr/>
          <p:nvPr/>
        </p:nvSpPr>
        <p:spPr>
          <a:xfrm>
            <a:off x="7925928" y="3014895"/>
            <a:ext cx="1231200" cy="1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arrival_airports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Arrival Airports- Carriers</a:t>
            </a:r>
            <a:endParaRPr/>
          </a:p>
        </p:txBody>
      </p:sp>
      <p:sp>
        <p:nvSpPr>
          <p:cNvPr id="246" name="Google Shape;24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CI is visibly the cheapest carrier for flights to HND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CI is slightly more even with BR for flights to NRT, but still cheap</a:t>
            </a:r>
            <a:endParaRPr/>
          </a:p>
        </p:txBody>
      </p:sp>
      <p:pic>
        <p:nvPicPr>
          <p:cNvPr id="247" name="Google Shape;2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425" y="1984525"/>
            <a:ext cx="6765299" cy="29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4"/>
          <p:cNvPicPr preferRelativeResize="0"/>
          <p:nvPr/>
        </p:nvPicPr>
        <p:blipFill rotWithShape="1">
          <a:blip r:embed="rId4">
            <a:alphaModFix/>
          </a:blip>
          <a:srcRect b="0" l="0" r="0" t="78858"/>
          <a:stretch/>
        </p:blipFill>
        <p:spPr>
          <a:xfrm>
            <a:off x="1247775" y="4524375"/>
            <a:ext cx="5553074" cy="44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4"/>
          <p:cNvPicPr preferRelativeResize="0"/>
          <p:nvPr/>
        </p:nvPicPr>
        <p:blipFill rotWithShape="1">
          <a:blip r:embed="rId4">
            <a:alphaModFix/>
          </a:blip>
          <a:srcRect b="0" l="0" r="89536" t="78858"/>
          <a:stretch/>
        </p:blipFill>
        <p:spPr>
          <a:xfrm>
            <a:off x="1018425" y="4524375"/>
            <a:ext cx="581025" cy="44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4"/>
          <p:cNvPicPr preferRelativeResize="0"/>
          <p:nvPr/>
        </p:nvPicPr>
        <p:blipFill rotWithShape="1">
          <a:blip r:embed="rId5">
            <a:alphaModFix/>
          </a:blip>
          <a:srcRect b="18187" l="85000" r="0" t="72120"/>
          <a:stretch/>
        </p:blipFill>
        <p:spPr>
          <a:xfrm>
            <a:off x="6800850" y="1984525"/>
            <a:ext cx="1255317" cy="29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4"/>
          <p:cNvPicPr preferRelativeResize="0"/>
          <p:nvPr/>
        </p:nvPicPr>
        <p:blipFill rotWithShape="1">
          <a:blip r:embed="rId6">
            <a:alphaModFix/>
          </a:blip>
          <a:srcRect b="50178" l="91787" r="7143" t="44306"/>
          <a:stretch/>
        </p:blipFill>
        <p:spPr>
          <a:xfrm>
            <a:off x="6898725" y="2905565"/>
            <a:ext cx="168322" cy="548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4"/>
          <p:cNvPicPr preferRelativeResize="0"/>
          <p:nvPr/>
        </p:nvPicPr>
        <p:blipFill rotWithShape="1">
          <a:blip r:embed="rId6">
            <a:alphaModFix/>
          </a:blip>
          <a:srcRect b="55734" l="91787" r="7143" t="40465"/>
          <a:stretch/>
        </p:blipFill>
        <p:spPr>
          <a:xfrm>
            <a:off x="6898713" y="2517436"/>
            <a:ext cx="168322" cy="377619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"/>
          <p:cNvSpPr txBox="1"/>
          <p:nvPr/>
        </p:nvSpPr>
        <p:spPr>
          <a:xfrm>
            <a:off x="7018285" y="2811982"/>
            <a:ext cx="10434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CX	國泰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BR	長榮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CI	華航</a:t>
            </a:r>
            <a:endParaRPr sz="1100"/>
          </a:p>
        </p:txBody>
      </p:sp>
      <p:sp>
        <p:nvSpPr>
          <p:cNvPr id="254" name="Google Shape;254;p24"/>
          <p:cNvSpPr txBox="1"/>
          <p:nvPr/>
        </p:nvSpPr>
        <p:spPr>
          <a:xfrm>
            <a:off x="7018286" y="2439923"/>
            <a:ext cx="11076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JL	日航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NH	全日空</a:t>
            </a:r>
            <a:endParaRPr sz="1100"/>
          </a:p>
        </p:txBody>
      </p:sp>
      <p:pic>
        <p:nvPicPr>
          <p:cNvPr id="255" name="Google Shape;255;p24"/>
          <p:cNvPicPr preferRelativeResize="0"/>
          <p:nvPr/>
        </p:nvPicPr>
        <p:blipFill rotWithShape="1">
          <a:blip r:embed="rId5">
            <a:alphaModFix/>
          </a:blip>
          <a:srcRect b="18187" l="85000" r="0" t="72120"/>
          <a:stretch/>
        </p:blipFill>
        <p:spPr>
          <a:xfrm>
            <a:off x="1094600" y="2354275"/>
            <a:ext cx="843325" cy="103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"/>
          <p:cNvSpPr/>
          <p:nvPr/>
        </p:nvSpPr>
        <p:spPr>
          <a:xfrm>
            <a:off x="6812902" y="2288852"/>
            <a:ext cx="12312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carrier_code</a:t>
            </a:r>
            <a:endParaRPr sz="1100"/>
          </a:p>
        </p:txBody>
      </p:sp>
      <p:sp>
        <p:nvSpPr>
          <p:cNvPr id="257" name="Google Shape;257;p24"/>
          <p:cNvSpPr txBox="1"/>
          <p:nvPr/>
        </p:nvSpPr>
        <p:spPr>
          <a:xfrm>
            <a:off x="1044488" y="2597875"/>
            <a:ext cx="528900" cy="52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HND羽田</a:t>
            </a:r>
            <a:endParaRPr sz="1100"/>
          </a:p>
        </p:txBody>
      </p:sp>
      <p:pic>
        <p:nvPicPr>
          <p:cNvPr id="258" name="Google Shape;258;p24"/>
          <p:cNvPicPr preferRelativeResize="0"/>
          <p:nvPr/>
        </p:nvPicPr>
        <p:blipFill rotWithShape="1">
          <a:blip r:embed="rId5">
            <a:alphaModFix/>
          </a:blip>
          <a:srcRect b="18187" l="85000" r="0" t="72120"/>
          <a:stretch/>
        </p:blipFill>
        <p:spPr>
          <a:xfrm>
            <a:off x="1094600" y="3453625"/>
            <a:ext cx="883501" cy="107074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"/>
          <p:cNvSpPr txBox="1"/>
          <p:nvPr/>
        </p:nvSpPr>
        <p:spPr>
          <a:xfrm>
            <a:off x="1018400" y="3746150"/>
            <a:ext cx="581100" cy="48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NRT</a:t>
            </a:r>
            <a:r>
              <a:rPr lang="en-GB" sz="1100"/>
              <a:t>成田</a:t>
            </a:r>
            <a:endParaRPr sz="1100"/>
          </a:p>
        </p:txBody>
      </p:sp>
      <p:sp>
        <p:nvSpPr>
          <p:cNvPr id="260" name="Google Shape;260;p24"/>
          <p:cNvSpPr txBox="1"/>
          <p:nvPr/>
        </p:nvSpPr>
        <p:spPr>
          <a:xfrm>
            <a:off x="1573400" y="2294788"/>
            <a:ext cx="405600" cy="1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30K</a:t>
            </a:r>
            <a:endParaRPr sz="900"/>
          </a:p>
        </p:txBody>
      </p:sp>
      <p:sp>
        <p:nvSpPr>
          <p:cNvPr id="261" name="Google Shape;261;p24"/>
          <p:cNvSpPr txBox="1"/>
          <p:nvPr/>
        </p:nvSpPr>
        <p:spPr>
          <a:xfrm>
            <a:off x="1573400" y="3453613"/>
            <a:ext cx="405600" cy="1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30K</a:t>
            </a:r>
            <a:endParaRPr sz="900"/>
          </a:p>
        </p:txBody>
      </p:sp>
      <p:sp>
        <p:nvSpPr>
          <p:cNvPr id="262" name="Google Shape;262;p24"/>
          <p:cNvSpPr txBox="1"/>
          <p:nvPr/>
        </p:nvSpPr>
        <p:spPr>
          <a:xfrm>
            <a:off x="1573400" y="2571754"/>
            <a:ext cx="405600" cy="22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20K</a:t>
            </a:r>
            <a:endParaRPr sz="900"/>
          </a:p>
        </p:txBody>
      </p:sp>
      <p:sp>
        <p:nvSpPr>
          <p:cNvPr id="263" name="Google Shape;263;p24"/>
          <p:cNvSpPr txBox="1"/>
          <p:nvPr/>
        </p:nvSpPr>
        <p:spPr>
          <a:xfrm>
            <a:off x="1573398" y="3746163"/>
            <a:ext cx="405600" cy="1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20K</a:t>
            </a:r>
            <a:endParaRPr sz="900"/>
          </a:p>
        </p:txBody>
      </p:sp>
      <p:sp>
        <p:nvSpPr>
          <p:cNvPr id="264" name="Google Shape;264;p24"/>
          <p:cNvSpPr txBox="1"/>
          <p:nvPr/>
        </p:nvSpPr>
        <p:spPr>
          <a:xfrm>
            <a:off x="1574300" y="2896100"/>
            <a:ext cx="403800" cy="32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10K</a:t>
            </a:r>
            <a:endParaRPr sz="900"/>
          </a:p>
        </p:txBody>
      </p:sp>
      <p:sp>
        <p:nvSpPr>
          <p:cNvPr id="265" name="Google Shape;265;p24"/>
          <p:cNvSpPr txBox="1"/>
          <p:nvPr/>
        </p:nvSpPr>
        <p:spPr>
          <a:xfrm>
            <a:off x="1574300" y="4038725"/>
            <a:ext cx="403800" cy="32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10K</a:t>
            </a:r>
            <a:endParaRPr sz="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"/>
          <p:cNvSpPr txBox="1"/>
          <p:nvPr>
            <p:ph type="title"/>
          </p:nvPr>
        </p:nvSpPr>
        <p:spPr>
          <a:xfrm>
            <a:off x="245025" y="464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Airports- Specifics</a:t>
            </a:r>
            <a:endParaRPr/>
          </a:p>
        </p:txBody>
      </p:sp>
      <p:pic>
        <p:nvPicPr>
          <p:cNvPr id="271" name="Google Shape;271;p25"/>
          <p:cNvPicPr preferRelativeResize="0"/>
          <p:nvPr/>
        </p:nvPicPr>
        <p:blipFill rotWithShape="1">
          <a:blip r:embed="rId3">
            <a:alphaModFix/>
          </a:blip>
          <a:srcRect b="0" l="0" r="85576" t="0"/>
          <a:stretch/>
        </p:blipFill>
        <p:spPr>
          <a:xfrm>
            <a:off x="72975" y="1559000"/>
            <a:ext cx="850351" cy="260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5"/>
          <p:cNvSpPr txBox="1"/>
          <p:nvPr/>
        </p:nvSpPr>
        <p:spPr>
          <a:xfrm>
            <a:off x="1560500" y="4247200"/>
            <a:ext cx="74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12/2019</a:t>
            </a:r>
            <a:endParaRPr sz="1200"/>
          </a:p>
        </p:txBody>
      </p:sp>
      <p:pic>
        <p:nvPicPr>
          <p:cNvPr id="273" name="Google Shape;273;p25"/>
          <p:cNvPicPr preferRelativeResize="0"/>
          <p:nvPr/>
        </p:nvPicPr>
        <p:blipFill rotWithShape="1">
          <a:blip r:embed="rId3">
            <a:alphaModFix/>
          </a:blip>
          <a:srcRect b="0" l="21210" r="47286" t="0"/>
          <a:stretch/>
        </p:blipFill>
        <p:spPr>
          <a:xfrm>
            <a:off x="1005313" y="1559000"/>
            <a:ext cx="1857375" cy="260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5"/>
          <p:cNvSpPr/>
          <p:nvPr/>
        </p:nvSpPr>
        <p:spPr>
          <a:xfrm>
            <a:off x="1172750" y="1656775"/>
            <a:ext cx="850200" cy="25056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5"/>
          <p:cNvSpPr/>
          <p:nvPr/>
        </p:nvSpPr>
        <p:spPr>
          <a:xfrm>
            <a:off x="2307500" y="1656775"/>
            <a:ext cx="454800" cy="25056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5"/>
          <p:cNvSpPr txBox="1"/>
          <p:nvPr/>
        </p:nvSpPr>
        <p:spPr>
          <a:xfrm>
            <a:off x="1785500" y="4521100"/>
            <a:ext cx="29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Y</a:t>
            </a:r>
            <a:endParaRPr sz="1200"/>
          </a:p>
        </p:txBody>
      </p:sp>
      <p:pic>
        <p:nvPicPr>
          <p:cNvPr id="277" name="Google Shape;277;p25"/>
          <p:cNvPicPr preferRelativeResize="0"/>
          <p:nvPr/>
        </p:nvPicPr>
        <p:blipFill rotWithShape="1">
          <a:blip r:embed="rId4">
            <a:alphaModFix/>
          </a:blip>
          <a:srcRect b="0" l="25883" r="29202" t="0"/>
          <a:stretch/>
        </p:blipFill>
        <p:spPr>
          <a:xfrm>
            <a:off x="2929700" y="1559000"/>
            <a:ext cx="2647951" cy="260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5"/>
          <p:cNvSpPr/>
          <p:nvPr/>
        </p:nvSpPr>
        <p:spPr>
          <a:xfrm>
            <a:off x="3111275" y="1656775"/>
            <a:ext cx="2284800" cy="1153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79" name="Google Shape;279;p25"/>
          <p:cNvSpPr txBox="1"/>
          <p:nvPr/>
        </p:nvSpPr>
        <p:spPr>
          <a:xfrm>
            <a:off x="3926963" y="4247200"/>
            <a:ext cx="65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1/2020</a:t>
            </a:r>
            <a:endParaRPr sz="1200"/>
          </a:p>
        </p:txBody>
      </p:sp>
      <p:sp>
        <p:nvSpPr>
          <p:cNvPr id="280" name="Google Shape;280;p25"/>
          <p:cNvSpPr txBox="1"/>
          <p:nvPr/>
        </p:nvSpPr>
        <p:spPr>
          <a:xfrm>
            <a:off x="4105163" y="4521100"/>
            <a:ext cx="29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Y</a:t>
            </a:r>
            <a:endParaRPr sz="1200"/>
          </a:p>
        </p:txBody>
      </p:sp>
      <p:pic>
        <p:nvPicPr>
          <p:cNvPr id="281" name="Google Shape;281;p25"/>
          <p:cNvPicPr preferRelativeResize="0"/>
          <p:nvPr/>
        </p:nvPicPr>
        <p:blipFill rotWithShape="1">
          <a:blip r:embed="rId5">
            <a:alphaModFix/>
          </a:blip>
          <a:srcRect b="0" l="18877" r="22312" t="0"/>
          <a:stretch/>
        </p:blipFill>
        <p:spPr>
          <a:xfrm>
            <a:off x="5644650" y="1559000"/>
            <a:ext cx="3467101" cy="260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5"/>
          <p:cNvSpPr/>
          <p:nvPr/>
        </p:nvSpPr>
        <p:spPr>
          <a:xfrm>
            <a:off x="5745050" y="1656775"/>
            <a:ext cx="3294300" cy="250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83" name="Google Shape;283;p25"/>
          <p:cNvSpPr txBox="1"/>
          <p:nvPr/>
        </p:nvSpPr>
        <p:spPr>
          <a:xfrm>
            <a:off x="7069925" y="4247200"/>
            <a:ext cx="65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2/2020</a:t>
            </a:r>
            <a:endParaRPr sz="1200"/>
          </a:p>
        </p:txBody>
      </p:sp>
      <p:sp>
        <p:nvSpPr>
          <p:cNvPr id="284" name="Google Shape;284;p25"/>
          <p:cNvSpPr txBox="1"/>
          <p:nvPr/>
        </p:nvSpPr>
        <p:spPr>
          <a:xfrm>
            <a:off x="7229688" y="4521100"/>
            <a:ext cx="29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Y</a:t>
            </a:r>
            <a:endParaRPr sz="1200"/>
          </a:p>
        </p:txBody>
      </p:sp>
      <p:pic>
        <p:nvPicPr>
          <p:cNvPr id="285" name="Google Shape;285;p25"/>
          <p:cNvPicPr preferRelativeResize="0"/>
          <p:nvPr/>
        </p:nvPicPr>
        <p:blipFill rotWithShape="1">
          <a:blip r:embed="rId6">
            <a:alphaModFix/>
          </a:blip>
          <a:srcRect b="18187" l="85000" r="0" t="72120"/>
          <a:stretch/>
        </p:blipFill>
        <p:spPr>
          <a:xfrm>
            <a:off x="100200" y="1833575"/>
            <a:ext cx="799324" cy="8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5"/>
          <p:cNvSpPr txBox="1"/>
          <p:nvPr/>
        </p:nvSpPr>
        <p:spPr>
          <a:xfrm>
            <a:off x="97200" y="2139589"/>
            <a:ext cx="550800" cy="45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HND羽田</a:t>
            </a:r>
            <a:endParaRPr sz="1100"/>
          </a:p>
        </p:txBody>
      </p:sp>
      <p:pic>
        <p:nvPicPr>
          <p:cNvPr id="287" name="Google Shape;287;p25"/>
          <p:cNvPicPr preferRelativeResize="0"/>
          <p:nvPr/>
        </p:nvPicPr>
        <p:blipFill rotWithShape="1">
          <a:blip r:embed="rId6">
            <a:alphaModFix/>
          </a:blip>
          <a:srcRect b="18187" l="85000" r="0" t="72120"/>
          <a:stretch/>
        </p:blipFill>
        <p:spPr>
          <a:xfrm>
            <a:off x="72975" y="2831000"/>
            <a:ext cx="850350" cy="107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5"/>
          <p:cNvSpPr txBox="1"/>
          <p:nvPr/>
        </p:nvSpPr>
        <p:spPr>
          <a:xfrm>
            <a:off x="100200" y="3181562"/>
            <a:ext cx="544800" cy="45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NRT成田</a:t>
            </a:r>
            <a:endParaRPr sz="1100"/>
          </a:p>
        </p:txBody>
      </p:sp>
      <p:sp>
        <p:nvSpPr>
          <p:cNvPr id="289" name="Google Shape;289;p25"/>
          <p:cNvSpPr txBox="1"/>
          <p:nvPr/>
        </p:nvSpPr>
        <p:spPr>
          <a:xfrm>
            <a:off x="472100" y="2004163"/>
            <a:ext cx="416100" cy="21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20K</a:t>
            </a:r>
            <a:endParaRPr sz="900"/>
          </a:p>
        </p:txBody>
      </p:sp>
      <p:sp>
        <p:nvSpPr>
          <p:cNvPr id="290" name="Google Shape;290;p25"/>
          <p:cNvSpPr txBox="1"/>
          <p:nvPr/>
        </p:nvSpPr>
        <p:spPr>
          <a:xfrm>
            <a:off x="472100" y="3035063"/>
            <a:ext cx="416100" cy="16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20K</a:t>
            </a:r>
            <a:endParaRPr sz="900"/>
          </a:p>
        </p:txBody>
      </p:sp>
      <p:sp>
        <p:nvSpPr>
          <p:cNvPr id="291" name="Google Shape;291;p25"/>
          <p:cNvSpPr txBox="1"/>
          <p:nvPr/>
        </p:nvSpPr>
        <p:spPr>
          <a:xfrm>
            <a:off x="472100" y="2418900"/>
            <a:ext cx="416100" cy="30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10K</a:t>
            </a:r>
            <a:endParaRPr sz="900"/>
          </a:p>
        </p:txBody>
      </p:sp>
      <p:sp>
        <p:nvSpPr>
          <p:cNvPr id="292" name="Google Shape;292;p25"/>
          <p:cNvSpPr txBox="1"/>
          <p:nvPr/>
        </p:nvSpPr>
        <p:spPr>
          <a:xfrm>
            <a:off x="472100" y="3419100"/>
            <a:ext cx="416100" cy="30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10K</a:t>
            </a:r>
            <a:endParaRPr sz="900"/>
          </a:p>
        </p:txBody>
      </p:sp>
      <p:cxnSp>
        <p:nvCxnSpPr>
          <p:cNvPr id="293" name="Google Shape;293;p25"/>
          <p:cNvCxnSpPr/>
          <p:nvPr/>
        </p:nvCxnSpPr>
        <p:spPr>
          <a:xfrm>
            <a:off x="910625" y="2233025"/>
            <a:ext cx="82239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" name="Google Shape;294;p25"/>
          <p:cNvCxnSpPr/>
          <p:nvPr/>
        </p:nvCxnSpPr>
        <p:spPr>
          <a:xfrm>
            <a:off x="910625" y="2604500"/>
            <a:ext cx="8242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" name="Google Shape;295;p25"/>
          <p:cNvCxnSpPr/>
          <p:nvPr/>
        </p:nvCxnSpPr>
        <p:spPr>
          <a:xfrm>
            <a:off x="910625" y="3195050"/>
            <a:ext cx="8252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" name="Google Shape;296;p25"/>
          <p:cNvCxnSpPr/>
          <p:nvPr/>
        </p:nvCxnSpPr>
        <p:spPr>
          <a:xfrm>
            <a:off x="942975" y="3562350"/>
            <a:ext cx="8229600" cy="19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25"/>
          <p:cNvCxnSpPr/>
          <p:nvPr/>
        </p:nvCxnSpPr>
        <p:spPr>
          <a:xfrm flipH="1" rot="10800000">
            <a:off x="72975" y="2809850"/>
            <a:ext cx="9223500" cy="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8" name="Google Shape;298;p25"/>
          <p:cNvPicPr preferRelativeResize="0"/>
          <p:nvPr/>
        </p:nvPicPr>
        <p:blipFill rotWithShape="1">
          <a:blip r:embed="rId6">
            <a:alphaModFix/>
          </a:blip>
          <a:srcRect b="18187" l="85000" r="0" t="72120"/>
          <a:stretch/>
        </p:blipFill>
        <p:spPr>
          <a:xfrm>
            <a:off x="7440600" y="123825"/>
            <a:ext cx="1255324" cy="134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5"/>
          <p:cNvPicPr preferRelativeResize="0"/>
          <p:nvPr/>
        </p:nvPicPr>
        <p:blipFill rotWithShape="1">
          <a:blip r:embed="rId7">
            <a:alphaModFix/>
          </a:blip>
          <a:srcRect b="50178" l="91787" r="7143" t="44306"/>
          <a:stretch/>
        </p:blipFill>
        <p:spPr>
          <a:xfrm>
            <a:off x="7538475" y="830340"/>
            <a:ext cx="168322" cy="548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5"/>
          <p:cNvPicPr preferRelativeResize="0"/>
          <p:nvPr/>
        </p:nvPicPr>
        <p:blipFill rotWithShape="1">
          <a:blip r:embed="rId7">
            <a:alphaModFix/>
          </a:blip>
          <a:srcRect b="55734" l="91787" r="7143" t="40465"/>
          <a:stretch/>
        </p:blipFill>
        <p:spPr>
          <a:xfrm>
            <a:off x="7538463" y="442211"/>
            <a:ext cx="168322" cy="37761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5"/>
          <p:cNvSpPr txBox="1"/>
          <p:nvPr/>
        </p:nvSpPr>
        <p:spPr>
          <a:xfrm>
            <a:off x="7658035" y="736757"/>
            <a:ext cx="10434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CX	國泰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BR	長榮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CI	華航</a:t>
            </a:r>
            <a:endParaRPr sz="1100"/>
          </a:p>
        </p:txBody>
      </p:sp>
      <p:sp>
        <p:nvSpPr>
          <p:cNvPr id="302" name="Google Shape;302;p25"/>
          <p:cNvSpPr txBox="1"/>
          <p:nvPr/>
        </p:nvSpPr>
        <p:spPr>
          <a:xfrm>
            <a:off x="7658036" y="364698"/>
            <a:ext cx="11076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JL	日航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NH	全日空</a:t>
            </a:r>
            <a:endParaRPr sz="1100"/>
          </a:p>
        </p:txBody>
      </p:sp>
      <p:sp>
        <p:nvSpPr>
          <p:cNvPr id="303" name="Google Shape;303;p25"/>
          <p:cNvSpPr/>
          <p:nvPr/>
        </p:nvSpPr>
        <p:spPr>
          <a:xfrm>
            <a:off x="7452652" y="213627"/>
            <a:ext cx="12312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carrier_code</a:t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Times</a:t>
            </a:r>
            <a:endParaRPr/>
          </a:p>
        </p:txBody>
      </p:sp>
      <p:pic>
        <p:nvPicPr>
          <p:cNvPr id="309" name="Google Shape;309;p26"/>
          <p:cNvPicPr preferRelativeResize="0"/>
          <p:nvPr/>
        </p:nvPicPr>
        <p:blipFill rotWithShape="1">
          <a:blip r:embed="rId3">
            <a:alphaModFix/>
          </a:blip>
          <a:srcRect b="18187" l="85000" r="0" t="72120"/>
          <a:stretch/>
        </p:blipFill>
        <p:spPr>
          <a:xfrm>
            <a:off x="4355025" y="347075"/>
            <a:ext cx="4092725" cy="23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5025" y="445025"/>
            <a:ext cx="4092725" cy="457880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6"/>
          <p:cNvSpPr txBox="1"/>
          <p:nvPr>
            <p:ph idx="1" type="body"/>
          </p:nvPr>
        </p:nvSpPr>
        <p:spPr>
          <a:xfrm>
            <a:off x="311700" y="1743075"/>
            <a:ext cx="4012800" cy="28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Clear gap between LCC and other carriers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Most expensive at midday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CI, BR and CX are the cheaper of non-LCC carriers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JL and NH are more expensive</a:t>
            </a:r>
            <a:endParaRPr/>
          </a:p>
        </p:txBody>
      </p:sp>
      <p:sp>
        <p:nvSpPr>
          <p:cNvPr id="312" name="Google Shape;312;p26"/>
          <p:cNvSpPr/>
          <p:nvPr/>
        </p:nvSpPr>
        <p:spPr>
          <a:xfrm>
            <a:off x="4355025" y="347075"/>
            <a:ext cx="607500" cy="23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Times</a:t>
            </a:r>
            <a:endParaRPr sz="1100"/>
          </a:p>
        </p:txBody>
      </p:sp>
      <p:cxnSp>
        <p:nvCxnSpPr>
          <p:cNvPr id="313" name="Google Shape;313;p26"/>
          <p:cNvCxnSpPr/>
          <p:nvPr/>
        </p:nvCxnSpPr>
        <p:spPr>
          <a:xfrm>
            <a:off x="6468125" y="635750"/>
            <a:ext cx="0" cy="4264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26"/>
          <p:cNvCxnSpPr/>
          <p:nvPr/>
        </p:nvCxnSpPr>
        <p:spPr>
          <a:xfrm>
            <a:off x="7732400" y="640550"/>
            <a:ext cx="0" cy="4254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7"/>
          <p:cNvSpPr txBox="1"/>
          <p:nvPr>
            <p:ph type="title"/>
          </p:nvPr>
        </p:nvSpPr>
        <p:spPr>
          <a:xfrm>
            <a:off x="311700" y="519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Times- Y Cabin</a:t>
            </a:r>
            <a:endParaRPr/>
          </a:p>
        </p:txBody>
      </p:sp>
      <p:sp>
        <p:nvSpPr>
          <p:cNvPr id="320" name="Google Shape;320;p27"/>
          <p:cNvSpPr txBox="1"/>
          <p:nvPr>
            <p:ph type="title"/>
          </p:nvPr>
        </p:nvSpPr>
        <p:spPr>
          <a:xfrm>
            <a:off x="4572000" y="4450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Times- C Cabin</a:t>
            </a:r>
            <a:endParaRPr/>
          </a:p>
        </p:txBody>
      </p:sp>
      <p:pic>
        <p:nvPicPr>
          <p:cNvPr id="321" name="Google Shape;321;p27"/>
          <p:cNvPicPr preferRelativeResize="0"/>
          <p:nvPr/>
        </p:nvPicPr>
        <p:blipFill rotWithShape="1">
          <a:blip r:embed="rId3">
            <a:alphaModFix/>
          </a:blip>
          <a:srcRect b="0" l="0" r="10984" t="0"/>
          <a:stretch/>
        </p:blipFill>
        <p:spPr>
          <a:xfrm>
            <a:off x="4519900" y="1320950"/>
            <a:ext cx="4405024" cy="3242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2" name="Google Shape;322;p27"/>
          <p:cNvCxnSpPr/>
          <p:nvPr/>
        </p:nvCxnSpPr>
        <p:spPr>
          <a:xfrm>
            <a:off x="7295875" y="1533525"/>
            <a:ext cx="0" cy="2895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3" name="Google Shape;323;p27"/>
          <p:cNvPicPr preferRelativeResize="0"/>
          <p:nvPr/>
        </p:nvPicPr>
        <p:blipFill rotWithShape="1">
          <a:blip r:embed="rId4">
            <a:alphaModFix/>
          </a:blip>
          <a:srcRect b="18187" l="85000" r="0" t="72120"/>
          <a:stretch/>
        </p:blipFill>
        <p:spPr>
          <a:xfrm>
            <a:off x="4519900" y="1242425"/>
            <a:ext cx="4405025" cy="23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7"/>
          <p:cNvSpPr/>
          <p:nvPr/>
        </p:nvSpPr>
        <p:spPr>
          <a:xfrm>
            <a:off x="4519900" y="1242425"/>
            <a:ext cx="684000" cy="23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Times</a:t>
            </a:r>
            <a:endParaRPr sz="1100"/>
          </a:p>
        </p:txBody>
      </p:sp>
      <p:pic>
        <p:nvPicPr>
          <p:cNvPr id="325" name="Google Shape;32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025" y="1320950"/>
            <a:ext cx="3839049" cy="324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7"/>
          <p:cNvPicPr preferRelativeResize="0"/>
          <p:nvPr/>
        </p:nvPicPr>
        <p:blipFill rotWithShape="1">
          <a:blip r:embed="rId4">
            <a:alphaModFix/>
          </a:blip>
          <a:srcRect b="18187" l="85000" r="0" t="72120"/>
          <a:stretch/>
        </p:blipFill>
        <p:spPr>
          <a:xfrm>
            <a:off x="245025" y="1242425"/>
            <a:ext cx="3839051" cy="23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7"/>
          <p:cNvSpPr/>
          <p:nvPr/>
        </p:nvSpPr>
        <p:spPr>
          <a:xfrm>
            <a:off x="245025" y="1242425"/>
            <a:ext cx="642900" cy="23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Times</a:t>
            </a:r>
            <a:endParaRPr sz="1100"/>
          </a:p>
        </p:txBody>
      </p:sp>
      <p:cxnSp>
        <p:nvCxnSpPr>
          <p:cNvPr id="328" name="Google Shape;328;p27"/>
          <p:cNvCxnSpPr/>
          <p:nvPr/>
        </p:nvCxnSpPr>
        <p:spPr>
          <a:xfrm>
            <a:off x="2637325" y="1533525"/>
            <a:ext cx="0" cy="2895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9" name="Google Shape;329;p27"/>
          <p:cNvSpPr/>
          <p:nvPr/>
        </p:nvSpPr>
        <p:spPr>
          <a:xfrm>
            <a:off x="2711600" y="3615000"/>
            <a:ext cx="379200" cy="372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30" name="Google Shape;330;p27"/>
          <p:cNvSpPr/>
          <p:nvPr/>
        </p:nvSpPr>
        <p:spPr>
          <a:xfrm>
            <a:off x="3010350" y="3857650"/>
            <a:ext cx="379200" cy="372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Demo- Tableau</a:t>
            </a:r>
            <a:endParaRPr/>
          </a:p>
        </p:txBody>
      </p:sp>
      <p:sp>
        <p:nvSpPr>
          <p:cNvPr id="336" name="Google Shape;336;p28"/>
          <p:cNvSpPr txBox="1"/>
          <p:nvPr>
            <p:ph idx="1" type="body"/>
          </p:nvPr>
        </p:nvSpPr>
        <p:spPr>
          <a:xfrm>
            <a:off x="311700" y="1152475"/>
            <a:ext cx="21009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u="sng"/>
              <a:t>Flight Dates</a:t>
            </a:r>
            <a:endParaRPr u="sng"/>
          </a:p>
        </p:txBody>
      </p:sp>
      <p:sp>
        <p:nvSpPr>
          <p:cNvPr id="337" name="Google Shape;337;p28"/>
          <p:cNvSpPr txBox="1"/>
          <p:nvPr>
            <p:ph idx="1" type="body"/>
          </p:nvPr>
        </p:nvSpPr>
        <p:spPr>
          <a:xfrm>
            <a:off x="2412600" y="1152475"/>
            <a:ext cx="6153000" cy="11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Displays average carrier prices of flight dates separated by month and class, drill down on a specific day to see daily captures of flight prices for that day.</a:t>
            </a:r>
            <a:endParaRPr/>
          </a:p>
        </p:txBody>
      </p:sp>
      <p:sp>
        <p:nvSpPr>
          <p:cNvPr id="338" name="Google Shape;338;p28"/>
          <p:cNvSpPr txBox="1"/>
          <p:nvPr>
            <p:ph idx="1" type="body"/>
          </p:nvPr>
        </p:nvSpPr>
        <p:spPr>
          <a:xfrm>
            <a:off x="311700" y="2298800"/>
            <a:ext cx="21009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u="sng"/>
              <a:t>Arrival Airports</a:t>
            </a:r>
            <a:endParaRPr u="sng"/>
          </a:p>
        </p:txBody>
      </p:sp>
      <p:sp>
        <p:nvSpPr>
          <p:cNvPr id="339" name="Google Shape;339;p28"/>
          <p:cNvSpPr txBox="1"/>
          <p:nvPr>
            <p:ph idx="1" type="body"/>
          </p:nvPr>
        </p:nvSpPr>
        <p:spPr>
          <a:xfrm>
            <a:off x="311700" y="3445125"/>
            <a:ext cx="21009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u="sng"/>
              <a:t>Time</a:t>
            </a:r>
            <a:endParaRPr u="sng"/>
          </a:p>
        </p:txBody>
      </p:sp>
      <p:sp>
        <p:nvSpPr>
          <p:cNvPr id="340" name="Google Shape;340;p28"/>
          <p:cNvSpPr txBox="1"/>
          <p:nvPr>
            <p:ph idx="1" type="body"/>
          </p:nvPr>
        </p:nvSpPr>
        <p:spPr>
          <a:xfrm>
            <a:off x="2412600" y="2298775"/>
            <a:ext cx="6153000" cy="10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Contrasts flight date prices split by arrival airports (HND, NRT) , month and class. The lower graph shows average carrier prices for flights also split by arrival airports. </a:t>
            </a:r>
            <a:endParaRPr/>
          </a:p>
        </p:txBody>
      </p:sp>
      <p:sp>
        <p:nvSpPr>
          <p:cNvPr id="341" name="Google Shape;341;p28"/>
          <p:cNvSpPr txBox="1"/>
          <p:nvPr>
            <p:ph idx="1" type="body"/>
          </p:nvPr>
        </p:nvSpPr>
        <p:spPr>
          <a:xfrm>
            <a:off x="2412600" y="3445125"/>
            <a:ext cx="6153000" cy="11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Splits carrier pricing by departure times- mornings, afternoons and evenings, and by hourly periods.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347" name="Google Shape;347;p29"/>
          <p:cNvSpPr txBox="1"/>
          <p:nvPr>
            <p:ph idx="1" type="body"/>
          </p:nvPr>
        </p:nvSpPr>
        <p:spPr>
          <a:xfrm>
            <a:off x="311700" y="1152475"/>
            <a:ext cx="842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CI tends to be the cheapest carrier (excluding LCC)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Generally follows BR pricing patterns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HND economy pricing could be increased- almost always cheaper than other carriers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CI prices could generally be increased, currently at lower end of price range among carriers based on time graph</a:t>
            </a:r>
            <a:endParaRPr/>
          </a:p>
        </p:txBody>
      </p:sp>
      <p:pic>
        <p:nvPicPr>
          <p:cNvPr id="348" name="Google Shape;3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83807"/>
            <a:ext cx="9144000" cy="2059686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9"/>
          <p:cNvSpPr/>
          <p:nvPr/>
        </p:nvSpPr>
        <p:spPr>
          <a:xfrm>
            <a:off x="10825" y="2187350"/>
            <a:ext cx="498000" cy="8988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9"/>
          <p:cNvSpPr/>
          <p:nvPr/>
        </p:nvSpPr>
        <p:spPr>
          <a:xfrm flipH="1">
            <a:off x="8739900" y="1985450"/>
            <a:ext cx="404100" cy="11007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83807"/>
            <a:ext cx="9144000" cy="2059686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Recommendations</a:t>
            </a:r>
            <a:endParaRPr/>
          </a:p>
        </p:txBody>
      </p:sp>
      <p:sp>
        <p:nvSpPr>
          <p:cNvPr id="357" name="Google Shape;357;p30"/>
          <p:cNvSpPr txBox="1"/>
          <p:nvPr>
            <p:ph idx="1" type="body"/>
          </p:nvPr>
        </p:nvSpPr>
        <p:spPr>
          <a:xfrm>
            <a:off x="311700" y="10801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To improve running time, can try using headless browsers with Selenium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-"/>
            </a:pPr>
            <a:r>
              <a:rPr lang="en-GB"/>
              <a:t>No browser GUI = no need to render HTML → lower memory, CPU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-"/>
            </a:pPr>
            <a:r>
              <a:rPr lang="en-GB"/>
              <a:t>Potentially 2x faster performance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-"/>
            </a:pPr>
            <a:r>
              <a:rPr lang="en-GB" sz="1200">
                <a:solidFill>
                  <a:srgbClr val="FFFFFF"/>
                </a:solidFill>
                <a:highlight>
                  <a:srgbClr val="999999"/>
                </a:highlight>
                <a:latin typeface="Consolas"/>
                <a:ea typeface="Consolas"/>
                <a:cs typeface="Consolas"/>
                <a:sym typeface="Consolas"/>
              </a:rPr>
              <a:t>chrome_options.add_argument("--headless")</a:t>
            </a:r>
            <a:endParaRPr>
              <a:solidFill>
                <a:srgbClr val="FFFFFF"/>
              </a:solidFill>
              <a:highlight>
                <a:srgbClr val="999999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Could potentially cut out middle step of using Impala and Hadoop since Tableau can also read csv and text files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-"/>
            </a:pPr>
            <a:r>
              <a:rPr lang="en-GB"/>
              <a:t>Impala doesn’t support split() or date(), had to use datetime() in Tableau instead</a:t>
            </a:r>
            <a:endParaRPr/>
          </a:p>
        </p:txBody>
      </p:sp>
      <p:sp>
        <p:nvSpPr>
          <p:cNvPr id="358" name="Google Shape;358;p30"/>
          <p:cNvSpPr/>
          <p:nvPr/>
        </p:nvSpPr>
        <p:spPr>
          <a:xfrm>
            <a:off x="10825" y="2187350"/>
            <a:ext cx="498000" cy="8988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0"/>
          <p:cNvSpPr/>
          <p:nvPr/>
        </p:nvSpPr>
        <p:spPr>
          <a:xfrm flipH="1">
            <a:off x="8739900" y="1985450"/>
            <a:ext cx="404100" cy="11007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587000" y="2259700"/>
            <a:ext cx="1467600" cy="440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Introduction</a:t>
            </a:r>
            <a:endParaRPr sz="1800"/>
          </a:p>
        </p:txBody>
      </p:sp>
      <p:sp>
        <p:nvSpPr>
          <p:cNvPr id="65" name="Google Shape;65;p14"/>
          <p:cNvSpPr txBox="1"/>
          <p:nvPr/>
        </p:nvSpPr>
        <p:spPr>
          <a:xfrm>
            <a:off x="2754520" y="2259700"/>
            <a:ext cx="1467600" cy="440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Process</a:t>
            </a:r>
            <a:endParaRPr sz="1800"/>
          </a:p>
        </p:txBody>
      </p:sp>
      <p:sp>
        <p:nvSpPr>
          <p:cNvPr id="66" name="Google Shape;66;p14"/>
          <p:cNvSpPr txBox="1"/>
          <p:nvPr/>
        </p:nvSpPr>
        <p:spPr>
          <a:xfrm>
            <a:off x="4922030" y="2259700"/>
            <a:ext cx="1467600" cy="440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Findings</a:t>
            </a:r>
            <a:endParaRPr sz="1800"/>
          </a:p>
        </p:txBody>
      </p:sp>
      <p:cxnSp>
        <p:nvCxnSpPr>
          <p:cNvPr id="67" name="Google Shape;67;p14"/>
          <p:cNvCxnSpPr>
            <a:stCxn id="64" idx="3"/>
          </p:cNvCxnSpPr>
          <p:nvPr/>
        </p:nvCxnSpPr>
        <p:spPr>
          <a:xfrm>
            <a:off x="2054600" y="2480050"/>
            <a:ext cx="700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68" name="Google Shape;68;p14"/>
          <p:cNvCxnSpPr>
            <a:stCxn id="65" idx="3"/>
          </p:cNvCxnSpPr>
          <p:nvPr/>
        </p:nvCxnSpPr>
        <p:spPr>
          <a:xfrm>
            <a:off x="4222120" y="2480050"/>
            <a:ext cx="699900" cy="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83807"/>
            <a:ext cx="9144000" cy="205968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/>
          <p:nvPr/>
        </p:nvSpPr>
        <p:spPr>
          <a:xfrm>
            <a:off x="10825" y="2187350"/>
            <a:ext cx="498000" cy="8988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/>
          <p:nvPr/>
        </p:nvSpPr>
        <p:spPr>
          <a:xfrm flipH="1">
            <a:off x="8739900" y="1985450"/>
            <a:ext cx="404100" cy="11007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7089405" y="2259700"/>
            <a:ext cx="1467600" cy="440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Summary</a:t>
            </a:r>
            <a:endParaRPr sz="1800"/>
          </a:p>
        </p:txBody>
      </p:sp>
      <p:cxnSp>
        <p:nvCxnSpPr>
          <p:cNvPr id="73" name="Google Shape;73;p14"/>
          <p:cNvCxnSpPr/>
          <p:nvPr/>
        </p:nvCxnSpPr>
        <p:spPr>
          <a:xfrm>
            <a:off x="6389495" y="2480050"/>
            <a:ext cx="699900" cy="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017725"/>
            <a:ext cx="8520600" cy="38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Purpose:</a:t>
            </a:r>
            <a:endParaRPr b="1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Crawl 60 days (onwards from current day) of pricing information from Google Flights daily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TPE-NRT, TSA-HND, one way, direct flight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Duration:</a:t>
            </a:r>
            <a:r>
              <a:rPr lang="en-GB"/>
              <a:t> </a:t>
            </a:r>
            <a:r>
              <a:rPr lang="en-GB" sz="1700"/>
              <a:t>11/27/19 to 1/17/20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Tools:</a:t>
            </a:r>
            <a:r>
              <a:rPr lang="en-GB"/>
              <a:t> </a:t>
            </a:r>
            <a:r>
              <a:rPr lang="en-GB" sz="1700"/>
              <a:t>Python, Selenium, Hadoop, Tableau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Features:</a:t>
            </a:r>
            <a:endParaRPr b="1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Carrier code, flight number, flight date, departure time, departure airport, arrival airport, capture date, price, class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Process</a:t>
            </a:r>
            <a:endParaRPr/>
          </a:p>
        </p:txBody>
      </p:sp>
      <p:pic>
        <p:nvPicPr>
          <p:cNvPr descr="Image result for python"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238" y="1280412"/>
            <a:ext cx="954993" cy="9512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3675" y="1280425"/>
            <a:ext cx="1200305" cy="951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google flights" id="87" name="Google Shape;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0775" y="859024"/>
            <a:ext cx="2681100" cy="1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2120050" y="1469688"/>
            <a:ext cx="501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+</a:t>
            </a:r>
            <a:endParaRPr sz="3000"/>
          </a:p>
        </p:txBody>
      </p:sp>
      <p:pic>
        <p:nvPicPr>
          <p:cNvPr descr="Related image" id="89" name="Google Shape;8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18738" y="4067338"/>
            <a:ext cx="2429825" cy="629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tableau" id="90" name="Google Shape;9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52000" y="3726875"/>
            <a:ext cx="1136725" cy="1136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Google Shape;91;p16"/>
          <p:cNvCxnSpPr>
            <a:stCxn id="87" idx="3"/>
          </p:cNvCxnSpPr>
          <p:nvPr/>
        </p:nvCxnSpPr>
        <p:spPr>
          <a:xfrm flipH="1">
            <a:off x="5451975" y="1809399"/>
            <a:ext cx="2229900" cy="1328100"/>
          </a:xfrm>
          <a:prstGeom prst="curvedConnector3">
            <a:avLst>
              <a:gd fmla="val -10679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Image result for cloudera impala" id="92" name="Google Shape;92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83113" y="2373175"/>
            <a:ext cx="563275" cy="1344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16"/>
          <p:cNvCxnSpPr/>
          <p:nvPr/>
        </p:nvCxnSpPr>
        <p:spPr>
          <a:xfrm>
            <a:off x="4076700" y="1695450"/>
            <a:ext cx="771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" name="Google Shape;94;p16"/>
          <p:cNvCxnSpPr>
            <a:endCxn id="89" idx="1"/>
          </p:cNvCxnSpPr>
          <p:nvPr/>
        </p:nvCxnSpPr>
        <p:spPr>
          <a:xfrm flipH="1">
            <a:off x="2118738" y="3085863"/>
            <a:ext cx="1558800" cy="1296300"/>
          </a:xfrm>
          <a:prstGeom prst="curvedConnector3">
            <a:avLst>
              <a:gd fmla="val 199626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16"/>
          <p:cNvCxnSpPr/>
          <p:nvPr/>
        </p:nvCxnSpPr>
        <p:spPr>
          <a:xfrm>
            <a:off x="5000775" y="4382175"/>
            <a:ext cx="1103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" name="Google Shape;96;p16"/>
          <p:cNvSpPr txBox="1"/>
          <p:nvPr/>
        </p:nvSpPr>
        <p:spPr>
          <a:xfrm>
            <a:off x="944925" y="2291800"/>
            <a:ext cx="771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Python</a:t>
            </a:r>
            <a:endParaRPr/>
          </a:p>
        </p:txBody>
      </p:sp>
      <p:sp>
        <p:nvSpPr>
          <p:cNvPr id="97" name="Google Shape;97;p16"/>
          <p:cNvSpPr txBox="1"/>
          <p:nvPr/>
        </p:nvSpPr>
        <p:spPr>
          <a:xfrm>
            <a:off x="2761000" y="2291788"/>
            <a:ext cx="9549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Selenium</a:t>
            </a:r>
            <a:endParaRPr/>
          </a:p>
        </p:txBody>
      </p:sp>
      <p:sp>
        <p:nvSpPr>
          <p:cNvPr id="98" name="Google Shape;98;p16"/>
          <p:cNvSpPr txBox="1"/>
          <p:nvPr/>
        </p:nvSpPr>
        <p:spPr>
          <a:xfrm>
            <a:off x="4178950" y="3717175"/>
            <a:ext cx="771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Impala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</a:t>
            </a:r>
            <a:r>
              <a:rPr lang="en-GB"/>
              <a:t>Process</a:t>
            </a:r>
            <a:endParaRPr/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3">
            <a:alphaModFix/>
          </a:blip>
          <a:srcRect b="39075" l="14792" r="38645" t="23886"/>
          <a:stretch/>
        </p:blipFill>
        <p:spPr>
          <a:xfrm>
            <a:off x="5040338" y="3403775"/>
            <a:ext cx="3270850" cy="14634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17"/>
          <p:cNvCxnSpPr/>
          <p:nvPr/>
        </p:nvCxnSpPr>
        <p:spPr>
          <a:xfrm>
            <a:off x="3817813" y="2153338"/>
            <a:ext cx="1400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6" name="Google Shape;106;p17"/>
          <p:cNvPicPr preferRelativeResize="0"/>
          <p:nvPr/>
        </p:nvPicPr>
        <p:blipFill rotWithShape="1">
          <a:blip r:embed="rId4">
            <a:alphaModFix/>
          </a:blip>
          <a:srcRect b="23886" l="0" r="44271" t="3707"/>
          <a:stretch/>
        </p:blipFill>
        <p:spPr>
          <a:xfrm>
            <a:off x="1178475" y="1302275"/>
            <a:ext cx="2328998" cy="170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 rotWithShape="1">
          <a:blip r:embed="rId5">
            <a:alphaModFix/>
          </a:blip>
          <a:srcRect b="27777" l="33648" r="15728" t="9632"/>
          <a:stretch/>
        </p:blipFill>
        <p:spPr>
          <a:xfrm>
            <a:off x="5452050" y="1302275"/>
            <a:ext cx="2447419" cy="170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2450" y="3403775"/>
            <a:ext cx="3345101" cy="1463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" name="Google Shape;109;p17"/>
          <p:cNvCxnSpPr/>
          <p:nvPr/>
        </p:nvCxnSpPr>
        <p:spPr>
          <a:xfrm rot="10800000">
            <a:off x="4003038" y="4135500"/>
            <a:ext cx="931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" name="Google Shape;110;p17"/>
          <p:cNvCxnSpPr>
            <a:stCxn id="107" idx="3"/>
            <a:endCxn id="104" idx="3"/>
          </p:cNvCxnSpPr>
          <p:nvPr/>
        </p:nvCxnSpPr>
        <p:spPr>
          <a:xfrm>
            <a:off x="7899469" y="2153338"/>
            <a:ext cx="411600" cy="1982100"/>
          </a:xfrm>
          <a:prstGeom prst="curvedConnector3">
            <a:avLst>
              <a:gd fmla="val 263024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17"/>
          <p:cNvSpPr txBox="1"/>
          <p:nvPr/>
        </p:nvSpPr>
        <p:spPr>
          <a:xfrm>
            <a:off x="3763200" y="1714350"/>
            <a:ext cx="16176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Tab-separated file</a:t>
            </a:r>
            <a:endParaRPr/>
          </a:p>
        </p:txBody>
      </p:sp>
      <p:sp>
        <p:nvSpPr>
          <p:cNvPr id="112" name="Google Shape;112;p17"/>
          <p:cNvSpPr txBox="1"/>
          <p:nvPr/>
        </p:nvSpPr>
        <p:spPr>
          <a:xfrm>
            <a:off x="8196875" y="2842075"/>
            <a:ext cx="8811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Hadoop table</a:t>
            </a:r>
            <a:endParaRPr/>
          </a:p>
        </p:txBody>
      </p:sp>
      <p:sp>
        <p:nvSpPr>
          <p:cNvPr id="113" name="Google Shape;113;p17"/>
          <p:cNvSpPr txBox="1"/>
          <p:nvPr/>
        </p:nvSpPr>
        <p:spPr>
          <a:xfrm>
            <a:off x="4060800" y="3733650"/>
            <a:ext cx="8163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Tableau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83807"/>
            <a:ext cx="9144000" cy="205968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>
            <p:ph type="ctrTitle"/>
          </p:nvPr>
        </p:nvSpPr>
        <p:spPr>
          <a:xfrm>
            <a:off x="311708" y="4738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Findings</a:t>
            </a:r>
            <a:endParaRPr sz="3000"/>
          </a:p>
        </p:txBody>
      </p:sp>
      <p:sp>
        <p:nvSpPr>
          <p:cNvPr id="120" name="Google Shape;120;p18"/>
          <p:cNvSpPr/>
          <p:nvPr/>
        </p:nvSpPr>
        <p:spPr>
          <a:xfrm>
            <a:off x="10825" y="2187350"/>
            <a:ext cx="498000" cy="8988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/>
          <p:nvPr/>
        </p:nvSpPr>
        <p:spPr>
          <a:xfrm flipH="1">
            <a:off x="8739900" y="1985450"/>
            <a:ext cx="404100" cy="11007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Pricing Classes</a:t>
            </a:r>
            <a:endParaRPr/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Business p</a:t>
            </a:r>
            <a:r>
              <a:rPr lang="en-GB"/>
              <a:t>eaks around Chinese New Year (1/23)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Economy is most expensive during 1/03- 1/05: likely due to people returning home to Japan after the New Year holiday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28" name="Google Shape;128;p19"/>
          <p:cNvPicPr preferRelativeResize="0"/>
          <p:nvPr/>
        </p:nvPicPr>
        <p:blipFill rotWithShape="1">
          <a:blip r:embed="rId3">
            <a:alphaModFix/>
          </a:blip>
          <a:srcRect b="0" l="0" r="15103" t="0"/>
          <a:stretch/>
        </p:blipFill>
        <p:spPr>
          <a:xfrm>
            <a:off x="720225" y="2459725"/>
            <a:ext cx="6621276" cy="259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 rotWithShape="1">
          <a:blip r:embed="rId4">
            <a:alphaModFix/>
          </a:blip>
          <a:srcRect b="18187" l="85000" r="4509" t="0"/>
          <a:stretch/>
        </p:blipFill>
        <p:spPr>
          <a:xfrm>
            <a:off x="7341500" y="2614150"/>
            <a:ext cx="708824" cy="244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 rotWithShape="1">
          <a:blip r:embed="rId4">
            <a:alphaModFix/>
          </a:blip>
          <a:srcRect b="18187" l="85000" r="0" t="72120"/>
          <a:stretch/>
        </p:blipFill>
        <p:spPr>
          <a:xfrm>
            <a:off x="1506000" y="2363950"/>
            <a:ext cx="6544324" cy="27352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/>
          <p:nvPr/>
        </p:nvSpPr>
        <p:spPr>
          <a:xfrm>
            <a:off x="720225" y="2614150"/>
            <a:ext cx="428700" cy="23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30K</a:t>
            </a:r>
            <a:endParaRPr sz="900"/>
          </a:p>
        </p:txBody>
      </p:sp>
      <p:sp>
        <p:nvSpPr>
          <p:cNvPr id="132" name="Google Shape;132;p19"/>
          <p:cNvSpPr txBox="1"/>
          <p:nvPr/>
        </p:nvSpPr>
        <p:spPr>
          <a:xfrm>
            <a:off x="720300" y="3357100"/>
            <a:ext cx="377100" cy="23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2</a:t>
            </a:r>
            <a:r>
              <a:rPr lang="en-GB" sz="800"/>
              <a:t>0K</a:t>
            </a:r>
            <a:endParaRPr sz="800"/>
          </a:p>
        </p:txBody>
      </p:sp>
      <p:sp>
        <p:nvSpPr>
          <p:cNvPr id="133" name="Google Shape;133;p19"/>
          <p:cNvSpPr txBox="1"/>
          <p:nvPr/>
        </p:nvSpPr>
        <p:spPr>
          <a:xfrm>
            <a:off x="720225" y="4223875"/>
            <a:ext cx="428700" cy="23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1</a:t>
            </a:r>
            <a:r>
              <a:rPr lang="en-GB" sz="900"/>
              <a:t>0K</a:t>
            </a:r>
            <a:endParaRPr sz="900"/>
          </a:p>
        </p:txBody>
      </p:sp>
      <p:pic>
        <p:nvPicPr>
          <p:cNvPr id="134" name="Google Shape;134;p19"/>
          <p:cNvPicPr preferRelativeResize="0"/>
          <p:nvPr/>
        </p:nvPicPr>
        <p:blipFill rotWithShape="1">
          <a:blip r:embed="rId4">
            <a:alphaModFix/>
          </a:blip>
          <a:srcRect b="18187" l="85000" r="0" t="72120"/>
          <a:stretch/>
        </p:blipFill>
        <p:spPr>
          <a:xfrm>
            <a:off x="720225" y="3595300"/>
            <a:ext cx="377025" cy="39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 rotWithShape="1">
          <a:blip r:embed="rId5">
            <a:alphaModFix/>
          </a:blip>
          <a:srcRect b="9384" l="16402" r="8803" t="84838"/>
          <a:stretch/>
        </p:blipFill>
        <p:spPr>
          <a:xfrm>
            <a:off x="1182375" y="4703625"/>
            <a:ext cx="6159125" cy="35442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/>
          <p:nvPr/>
        </p:nvSpPr>
        <p:spPr>
          <a:xfrm>
            <a:off x="720300" y="2363947"/>
            <a:ext cx="785700" cy="26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Prices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Capture</a:t>
            </a:r>
            <a:r>
              <a:rPr lang="en-GB"/>
              <a:t> Dates</a:t>
            </a:r>
            <a:endParaRPr/>
          </a:p>
        </p:txBody>
      </p:sp>
      <p:sp>
        <p:nvSpPr>
          <p:cNvPr id="142" name="Google Shape;142;p20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-GB" sz="1800">
                <a:solidFill>
                  <a:srgbClr val="595959"/>
                </a:solidFill>
              </a:rPr>
              <a:t>Based on average prices captured per day, carriers can be split into three groups:  </a:t>
            </a:r>
            <a:r>
              <a:rPr lang="en-GB" sz="1800">
                <a:solidFill>
                  <a:srgbClr val="F6B26B"/>
                </a:solidFill>
              </a:rPr>
              <a:t>low-cost</a:t>
            </a:r>
            <a:r>
              <a:rPr lang="en-GB" sz="1800">
                <a:solidFill>
                  <a:srgbClr val="595959"/>
                </a:solidFill>
              </a:rPr>
              <a:t>, </a:t>
            </a:r>
            <a:r>
              <a:rPr lang="en-GB" sz="1800">
                <a:solidFill>
                  <a:srgbClr val="93C47D"/>
                </a:solidFill>
              </a:rPr>
              <a:t>medium</a:t>
            </a:r>
            <a:r>
              <a:rPr lang="en-GB" sz="1800">
                <a:solidFill>
                  <a:srgbClr val="595959"/>
                </a:solidFill>
              </a:rPr>
              <a:t> and </a:t>
            </a:r>
            <a:r>
              <a:rPr lang="en-GB" sz="1800">
                <a:solidFill>
                  <a:srgbClr val="6D9EEB"/>
                </a:solidFill>
              </a:rPr>
              <a:t>expensive</a:t>
            </a:r>
            <a:endParaRPr sz="1800">
              <a:solidFill>
                <a:srgbClr val="6D9EEB"/>
              </a:solidFill>
            </a:endParaRPr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325" y="2268050"/>
            <a:ext cx="7124699" cy="214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/>
          <p:nvPr/>
        </p:nvSpPr>
        <p:spPr>
          <a:xfrm>
            <a:off x="7619013" y="2472925"/>
            <a:ext cx="1323900" cy="437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0"/>
          <p:cNvSpPr/>
          <p:nvPr/>
        </p:nvSpPr>
        <p:spPr>
          <a:xfrm>
            <a:off x="7619025" y="2951429"/>
            <a:ext cx="1323900" cy="611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7613725" y="3604080"/>
            <a:ext cx="1323900" cy="807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0"/>
          <p:cNvPicPr preferRelativeResize="0"/>
          <p:nvPr/>
        </p:nvPicPr>
        <p:blipFill rotWithShape="1">
          <a:blip r:embed="rId4">
            <a:alphaModFix/>
          </a:blip>
          <a:srcRect b="50178" l="91787" r="7143" t="44306"/>
          <a:stretch/>
        </p:blipFill>
        <p:spPr>
          <a:xfrm>
            <a:off x="7742850" y="2994613"/>
            <a:ext cx="180974" cy="52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 rotWithShape="1">
          <a:blip r:embed="rId4">
            <a:alphaModFix/>
          </a:blip>
          <a:srcRect b="55734" l="91787" r="7143" t="40465"/>
          <a:stretch/>
        </p:blipFill>
        <p:spPr>
          <a:xfrm>
            <a:off x="7742838" y="2510650"/>
            <a:ext cx="180974" cy="36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 rotWithShape="1">
          <a:blip r:embed="rId4">
            <a:alphaModFix/>
          </a:blip>
          <a:srcRect b="42778" l="91787" r="7143" t="49821"/>
          <a:stretch/>
        </p:blipFill>
        <p:spPr>
          <a:xfrm>
            <a:off x="7737550" y="3655600"/>
            <a:ext cx="180974" cy="70485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 txBox="1"/>
          <p:nvPr/>
        </p:nvSpPr>
        <p:spPr>
          <a:xfrm>
            <a:off x="7871400" y="2904913"/>
            <a:ext cx="11220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CX	國泰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BR	長榮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CI	華航</a:t>
            </a:r>
            <a:endParaRPr sz="1100"/>
          </a:p>
        </p:txBody>
      </p:sp>
      <p:sp>
        <p:nvSpPr>
          <p:cNvPr id="151" name="Google Shape;151;p20"/>
          <p:cNvSpPr txBox="1"/>
          <p:nvPr/>
        </p:nvSpPr>
        <p:spPr>
          <a:xfrm>
            <a:off x="7866100" y="3574500"/>
            <a:ext cx="11220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TR</a:t>
            </a:r>
            <a:r>
              <a:rPr lang="en-GB" sz="1100"/>
              <a:t>	</a:t>
            </a:r>
            <a:r>
              <a:rPr lang="en-GB" sz="1100"/>
              <a:t>酷航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IT	</a:t>
            </a:r>
            <a:r>
              <a:rPr lang="en-GB" sz="1100"/>
              <a:t>虎航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GK	捷星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MM	</a:t>
            </a:r>
            <a:r>
              <a:rPr lang="en-GB" sz="1100"/>
              <a:t>樂桃</a:t>
            </a:r>
            <a:endParaRPr sz="1100"/>
          </a:p>
        </p:txBody>
      </p:sp>
      <p:sp>
        <p:nvSpPr>
          <p:cNvPr id="152" name="Google Shape;152;p20"/>
          <p:cNvSpPr txBox="1"/>
          <p:nvPr/>
        </p:nvSpPr>
        <p:spPr>
          <a:xfrm>
            <a:off x="7871388" y="2436350"/>
            <a:ext cx="11220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JL</a:t>
            </a:r>
            <a:r>
              <a:rPr lang="en-GB" sz="1100"/>
              <a:t>	</a:t>
            </a:r>
            <a:r>
              <a:rPr lang="en-GB" sz="1100"/>
              <a:t>日航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NH	</a:t>
            </a:r>
            <a:r>
              <a:rPr lang="en-GB" sz="1100"/>
              <a:t>全日空</a:t>
            </a:r>
            <a:endParaRPr sz="1100"/>
          </a:p>
        </p:txBody>
      </p:sp>
      <p:cxnSp>
        <p:nvCxnSpPr>
          <p:cNvPr id="153" name="Google Shape;153;p20"/>
          <p:cNvCxnSpPr>
            <a:endCxn id="144" idx="1"/>
          </p:cNvCxnSpPr>
          <p:nvPr/>
        </p:nvCxnSpPr>
        <p:spPr>
          <a:xfrm flipH="1" rot="10800000">
            <a:off x="7329513" y="2691625"/>
            <a:ext cx="289500" cy="4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20"/>
          <p:cNvCxnSpPr>
            <a:endCxn id="145" idx="1"/>
          </p:cNvCxnSpPr>
          <p:nvPr/>
        </p:nvCxnSpPr>
        <p:spPr>
          <a:xfrm>
            <a:off x="7342425" y="3059279"/>
            <a:ext cx="276600" cy="19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20"/>
          <p:cNvCxnSpPr>
            <a:endCxn id="146" idx="1"/>
          </p:cNvCxnSpPr>
          <p:nvPr/>
        </p:nvCxnSpPr>
        <p:spPr>
          <a:xfrm>
            <a:off x="7342525" y="3741930"/>
            <a:ext cx="271200" cy="26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0"/>
          <p:cNvSpPr/>
          <p:nvPr/>
        </p:nvSpPr>
        <p:spPr>
          <a:xfrm>
            <a:off x="7610075" y="2275375"/>
            <a:ext cx="13239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carrier_code</a:t>
            </a:r>
            <a:endParaRPr sz="1100"/>
          </a:p>
        </p:txBody>
      </p:sp>
      <p:sp>
        <p:nvSpPr>
          <p:cNvPr id="157" name="Google Shape;157;p20"/>
          <p:cNvSpPr/>
          <p:nvPr/>
        </p:nvSpPr>
        <p:spPr>
          <a:xfrm>
            <a:off x="222325" y="2275375"/>
            <a:ext cx="1258200" cy="29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Capture Day</a:t>
            </a:r>
            <a:endParaRPr/>
          </a:p>
        </p:txBody>
      </p:sp>
      <p:pic>
        <p:nvPicPr>
          <p:cNvPr id="158" name="Google Shape;158;p20"/>
          <p:cNvPicPr preferRelativeResize="0"/>
          <p:nvPr/>
        </p:nvPicPr>
        <p:blipFill rotWithShape="1">
          <a:blip r:embed="rId5">
            <a:alphaModFix/>
          </a:blip>
          <a:srcRect b="0" l="0" r="0" t="66615"/>
          <a:stretch/>
        </p:blipFill>
        <p:spPr>
          <a:xfrm>
            <a:off x="217625" y="3800275"/>
            <a:ext cx="7124700" cy="6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Flight Dates- Carriers</a:t>
            </a:r>
            <a:endParaRPr/>
          </a:p>
        </p:txBody>
      </p:sp>
      <p:sp>
        <p:nvSpPr>
          <p:cNvPr id="164" name="Google Shape;16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CI tends to be the cheapest carrier as a whole and is well below the average for the vast majority of departure days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CI generally follows the same pattern as BR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16659" l="0" r="14821" t="0"/>
          <a:stretch/>
        </p:blipFill>
        <p:spPr>
          <a:xfrm>
            <a:off x="0" y="2280050"/>
            <a:ext cx="7788549" cy="242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788538" y="2753125"/>
            <a:ext cx="1323900" cy="43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1"/>
          <p:cNvSpPr/>
          <p:nvPr/>
        </p:nvSpPr>
        <p:spPr>
          <a:xfrm>
            <a:off x="7788550" y="3119692"/>
            <a:ext cx="1323900" cy="61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1"/>
          <p:cNvPicPr preferRelativeResize="0"/>
          <p:nvPr/>
        </p:nvPicPr>
        <p:blipFill rotWithShape="1">
          <a:blip r:embed="rId4">
            <a:alphaModFix/>
          </a:blip>
          <a:srcRect b="18187" l="85000" r="0" t="72120"/>
          <a:stretch/>
        </p:blipFill>
        <p:spPr>
          <a:xfrm>
            <a:off x="7762750" y="2280050"/>
            <a:ext cx="1349700" cy="286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1"/>
          <p:cNvPicPr preferRelativeResize="0"/>
          <p:nvPr/>
        </p:nvPicPr>
        <p:blipFill rotWithShape="1">
          <a:blip r:embed="rId5">
            <a:alphaModFix/>
          </a:blip>
          <a:srcRect b="50178" l="91787" r="7143" t="44306"/>
          <a:stretch/>
        </p:blipFill>
        <p:spPr>
          <a:xfrm>
            <a:off x="7912375" y="3162875"/>
            <a:ext cx="180974" cy="52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1"/>
          <p:cNvPicPr preferRelativeResize="0"/>
          <p:nvPr/>
        </p:nvPicPr>
        <p:blipFill rotWithShape="1">
          <a:blip r:embed="rId5">
            <a:alphaModFix/>
          </a:blip>
          <a:srcRect b="55734" l="91787" r="7143" t="40465"/>
          <a:stretch/>
        </p:blipFill>
        <p:spPr>
          <a:xfrm>
            <a:off x="7912363" y="2790850"/>
            <a:ext cx="180974" cy="36195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1"/>
          <p:cNvSpPr txBox="1"/>
          <p:nvPr/>
        </p:nvSpPr>
        <p:spPr>
          <a:xfrm>
            <a:off x="8040925" y="3073175"/>
            <a:ext cx="11220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CX	國泰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BR	長榮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CI	華航</a:t>
            </a:r>
            <a:endParaRPr sz="1100"/>
          </a:p>
        </p:txBody>
      </p:sp>
      <p:pic>
        <p:nvPicPr>
          <p:cNvPr id="172" name="Google Shape;172;p21"/>
          <p:cNvPicPr preferRelativeResize="0"/>
          <p:nvPr/>
        </p:nvPicPr>
        <p:blipFill rotWithShape="1">
          <a:blip r:embed="rId4">
            <a:alphaModFix/>
          </a:blip>
          <a:srcRect b="18187" l="85000" r="0" t="72120"/>
          <a:stretch/>
        </p:blipFill>
        <p:spPr>
          <a:xfrm>
            <a:off x="0" y="2618500"/>
            <a:ext cx="558075" cy="252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1"/>
          <p:cNvSpPr txBox="1"/>
          <p:nvPr/>
        </p:nvSpPr>
        <p:spPr>
          <a:xfrm>
            <a:off x="8040913" y="2716550"/>
            <a:ext cx="11220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JL	日航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NH	全日空</a:t>
            </a:r>
            <a:endParaRPr sz="1100"/>
          </a:p>
        </p:txBody>
      </p:sp>
      <p:sp>
        <p:nvSpPr>
          <p:cNvPr id="174" name="Google Shape;174;p21"/>
          <p:cNvSpPr/>
          <p:nvPr/>
        </p:nvSpPr>
        <p:spPr>
          <a:xfrm>
            <a:off x="7820100" y="2571750"/>
            <a:ext cx="13239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carrier_code</a:t>
            </a:r>
            <a:endParaRPr sz="1100"/>
          </a:p>
        </p:txBody>
      </p:sp>
      <p:sp>
        <p:nvSpPr>
          <p:cNvPr id="175" name="Google Shape;175;p21"/>
          <p:cNvSpPr txBox="1"/>
          <p:nvPr/>
        </p:nvSpPr>
        <p:spPr>
          <a:xfrm>
            <a:off x="129375" y="2952363"/>
            <a:ext cx="428700" cy="23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30K</a:t>
            </a:r>
            <a:endParaRPr sz="900"/>
          </a:p>
        </p:txBody>
      </p:sp>
      <p:sp>
        <p:nvSpPr>
          <p:cNvPr id="176" name="Google Shape;176;p21"/>
          <p:cNvSpPr txBox="1"/>
          <p:nvPr/>
        </p:nvSpPr>
        <p:spPr>
          <a:xfrm>
            <a:off x="155175" y="3757225"/>
            <a:ext cx="377100" cy="23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20K</a:t>
            </a:r>
            <a:endParaRPr sz="800"/>
          </a:p>
        </p:txBody>
      </p:sp>
      <p:sp>
        <p:nvSpPr>
          <p:cNvPr id="177" name="Google Shape;177;p21"/>
          <p:cNvSpPr txBox="1"/>
          <p:nvPr/>
        </p:nvSpPr>
        <p:spPr>
          <a:xfrm>
            <a:off x="129375" y="4180238"/>
            <a:ext cx="428700" cy="23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15K</a:t>
            </a:r>
            <a:endParaRPr sz="900"/>
          </a:p>
        </p:txBody>
      </p:sp>
      <p:sp>
        <p:nvSpPr>
          <p:cNvPr id="178" name="Google Shape;178;p21"/>
          <p:cNvSpPr txBox="1"/>
          <p:nvPr/>
        </p:nvSpPr>
        <p:spPr>
          <a:xfrm>
            <a:off x="129375" y="2565238"/>
            <a:ext cx="428700" cy="23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35K</a:t>
            </a:r>
            <a:endParaRPr sz="900"/>
          </a:p>
        </p:txBody>
      </p:sp>
      <p:sp>
        <p:nvSpPr>
          <p:cNvPr id="179" name="Google Shape;179;p21"/>
          <p:cNvSpPr txBox="1"/>
          <p:nvPr/>
        </p:nvSpPr>
        <p:spPr>
          <a:xfrm>
            <a:off x="155175" y="3372725"/>
            <a:ext cx="377100" cy="23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25K</a:t>
            </a:r>
            <a:endParaRPr sz="800"/>
          </a:p>
        </p:txBody>
      </p:sp>
      <p:pic>
        <p:nvPicPr>
          <p:cNvPr id="180" name="Google Shape;180;p21"/>
          <p:cNvPicPr preferRelativeResize="0"/>
          <p:nvPr/>
        </p:nvPicPr>
        <p:blipFill rotWithShape="1">
          <a:blip r:embed="rId6">
            <a:alphaModFix/>
          </a:blip>
          <a:srcRect b="9384" l="16402" r="8803" t="84838"/>
          <a:stretch/>
        </p:blipFill>
        <p:spPr>
          <a:xfrm>
            <a:off x="532275" y="4703625"/>
            <a:ext cx="7230475" cy="43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1"/>
          <p:cNvSpPr/>
          <p:nvPr/>
        </p:nvSpPr>
        <p:spPr>
          <a:xfrm>
            <a:off x="0" y="2280050"/>
            <a:ext cx="809400" cy="33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Prices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